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Unbounded" panose="020B0604020202020204" charset="0"/>
      <p:regular r:id="rId14"/>
    </p:embeddedFont>
  </p:embeddedFontLst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Chuquimarca" userId="0fed79511c36c4fd" providerId="LiveId" clId="{332EA162-A448-4A0E-B7E0-90B471812112}"/>
    <pc:docChg chg="custSel modSld">
      <pc:chgData name="Alex Chuquimarca" userId="0fed79511c36c4fd" providerId="LiveId" clId="{332EA162-A448-4A0E-B7E0-90B471812112}" dt="2026-02-03T05:20:24.178" v="63" actId="1036"/>
      <pc:docMkLst>
        <pc:docMk/>
      </pc:docMkLst>
      <pc:sldChg chg="modSp mod">
        <pc:chgData name="Alex Chuquimarca" userId="0fed79511c36c4fd" providerId="LiveId" clId="{332EA162-A448-4A0E-B7E0-90B471812112}" dt="2026-02-02T06:17:25.276" v="33" actId="20577"/>
        <pc:sldMkLst>
          <pc:docMk/>
          <pc:sldMk cId="0" sldId="256"/>
        </pc:sldMkLst>
        <pc:spChg chg="mod">
          <ac:chgData name="Alex Chuquimarca" userId="0fed79511c36c4fd" providerId="LiveId" clId="{332EA162-A448-4A0E-B7E0-90B471812112}" dt="2026-02-02T06:17:25.276" v="33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 mod">
        <pc:chgData name="Alex Chuquimarca" userId="0fed79511c36c4fd" providerId="LiveId" clId="{332EA162-A448-4A0E-B7E0-90B471812112}" dt="2026-02-03T05:20:24.178" v="63" actId="1036"/>
        <pc:sldMkLst>
          <pc:docMk/>
          <pc:sldMk cId="0" sldId="259"/>
        </pc:sldMkLst>
        <pc:spChg chg="mod">
          <ac:chgData name="Alex Chuquimarca" userId="0fed79511c36c4fd" providerId="LiveId" clId="{332EA162-A448-4A0E-B7E0-90B471812112}" dt="2026-02-03T05:18:25.980" v="57" actId="20577"/>
          <ac:spMkLst>
            <pc:docMk/>
            <pc:sldMk cId="0" sldId="259"/>
            <ac:spMk id="14" creationId="{00000000-0000-0000-0000-000000000000}"/>
          </ac:spMkLst>
        </pc:spChg>
        <pc:picChg chg="mod">
          <ac:chgData name="Alex Chuquimarca" userId="0fed79511c36c4fd" providerId="LiveId" clId="{332EA162-A448-4A0E-B7E0-90B471812112}" dt="2026-02-03T05:20:24.178" v="63" actId="1036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Alex Chuquimarca" userId="0fed79511c36c4fd" providerId="LiveId" clId="{332EA162-A448-4A0E-B7E0-90B471812112}" dt="2026-02-03T05:20:21.208" v="60" actId="1038"/>
          <ac:picMkLst>
            <pc:docMk/>
            <pc:sldMk cId="0" sldId="259"/>
            <ac:picMk id="4" creationId="{00000000-0000-0000-0000-000000000000}"/>
          </ac:picMkLst>
        </pc:picChg>
      </pc:sldChg>
      <pc:sldChg chg="modSp mod">
        <pc:chgData name="Alex Chuquimarca" userId="0fed79511c36c4fd" providerId="LiveId" clId="{332EA162-A448-4A0E-B7E0-90B471812112}" dt="2026-02-02T06:04:43.908" v="4" actId="20577"/>
        <pc:sldMkLst>
          <pc:docMk/>
          <pc:sldMk cId="0" sldId="263"/>
        </pc:sldMkLst>
        <pc:spChg chg="mod">
          <ac:chgData name="Alex Chuquimarca" userId="0fed79511c36c4fd" providerId="LiveId" clId="{332EA162-A448-4A0E-B7E0-90B471812112}" dt="2026-02-02T06:04:43.908" v="4" actId="20577"/>
          <ac:spMkLst>
            <pc:docMk/>
            <pc:sldMk cId="0" sldId="263"/>
            <ac:spMk id="16" creationId="{00000000-0000-0000-0000-000000000000}"/>
          </ac:spMkLst>
        </pc:spChg>
      </pc:sldChg>
      <pc:sldChg chg="modSp mod">
        <pc:chgData name="Alex Chuquimarca" userId="0fed79511c36c4fd" providerId="LiveId" clId="{332EA162-A448-4A0E-B7E0-90B471812112}" dt="2026-02-02T06:07:36.407" v="18" actId="20577"/>
        <pc:sldMkLst>
          <pc:docMk/>
          <pc:sldMk cId="0" sldId="264"/>
        </pc:sldMkLst>
        <pc:spChg chg="mod">
          <ac:chgData name="Alex Chuquimarca" userId="0fed79511c36c4fd" providerId="LiveId" clId="{332EA162-A448-4A0E-B7E0-90B471812112}" dt="2026-02-02T06:07:36.407" v="18" actId="20577"/>
          <ac:spMkLst>
            <pc:docMk/>
            <pc:sldMk cId="0" sldId="264"/>
            <ac:spMk id="28" creationId="{00000000-0000-0000-0000-000000000000}"/>
          </ac:spMkLst>
        </pc:spChg>
      </pc:sldChg>
      <pc:sldChg chg="addSp delSp modSp mod">
        <pc:chgData name="Alex Chuquimarca" userId="0fed79511c36c4fd" providerId="LiveId" clId="{332EA162-A448-4A0E-B7E0-90B471812112}" dt="2026-02-02T11:49:32.770" v="38" actId="1076"/>
        <pc:sldMkLst>
          <pc:docMk/>
          <pc:sldMk cId="0" sldId="265"/>
        </pc:sldMkLst>
        <pc:picChg chg="del">
          <ac:chgData name="Alex Chuquimarca" userId="0fed79511c36c4fd" providerId="LiveId" clId="{332EA162-A448-4A0E-B7E0-90B471812112}" dt="2026-02-02T11:49:24.092" v="34" actId="478"/>
          <ac:picMkLst>
            <pc:docMk/>
            <pc:sldMk cId="0" sldId="265"/>
            <ac:picMk id="4" creationId="{00000000-0000-0000-0000-000000000000}"/>
          </ac:picMkLst>
        </pc:picChg>
        <pc:picChg chg="add mod">
          <ac:chgData name="Alex Chuquimarca" userId="0fed79511c36c4fd" providerId="LiveId" clId="{332EA162-A448-4A0E-B7E0-90B471812112}" dt="2026-02-02T11:49:32.770" v="38" actId="1076"/>
          <ac:picMkLst>
            <pc:docMk/>
            <pc:sldMk cId="0" sldId="265"/>
            <ac:picMk id="11" creationId="{C9E6063D-A7AB-17AC-C4D1-5E95F03A79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61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354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 de Gestión de Inventario para Talleres Automotrices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065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Presentado por: Darwin Tapia, Alex Chuquimarca, Ederson Gualoto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Tutora académica: Ing. Jenny Alexandra Ruiz Robalino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8109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Sangolquí, 2 de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Febrero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del 2026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1916" y="542092"/>
            <a:ext cx="10304026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Resultados Esperados y Conclusiones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9510951" y="2393990"/>
            <a:ext cx="2968704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Entregables Clave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510951" y="2890718"/>
            <a:ext cx="4084915" cy="1396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Aplicación funcional, estable y fácil de usar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Código totalmente ejecutable y confiable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Automatización eficaz y no compleja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Tiempo de carga mínimo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Sistema sin duplicado de materiales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9510951" y="4559112"/>
            <a:ext cx="4084915" cy="31671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510951" y="4766082"/>
            <a:ext cx="327267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Conclusión Principal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800630" y="5282337"/>
            <a:ext cx="3795236" cy="1117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digitalización del inventario optimiza la gestión de existencias, permite decisiones rápidas y mejora significativamente la eficiencia en la búsqueda de repuestos.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9510951" y="5282337"/>
            <a:ext cx="22860" cy="1117283"/>
          </a:xfrm>
          <a:prstGeom prst="rect">
            <a:avLst/>
          </a:prstGeom>
          <a:solidFill>
            <a:srgbClr val="0A988B"/>
          </a:solidFill>
          <a:ln/>
        </p:spPr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9E6063D-A7AB-17AC-C4D1-5E95F03A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70" y="1789464"/>
            <a:ext cx="7855344" cy="52368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9911" y="521732"/>
            <a:ext cx="2219206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CONTEXTO</a:t>
            </a: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1189911" y="858560"/>
            <a:ext cx="8787170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 Problema de la Gestión Manual</a:t>
            </a:r>
            <a:endParaRPr lang="en-US" sz="3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11" y="1803440"/>
            <a:ext cx="7801689" cy="57371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459278" y="3463528"/>
            <a:ext cx="3988594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talleres automotrices actuales enfrentan desafíos críticos en la gestión de inventarios: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9459278" y="4136588"/>
            <a:ext cx="3988594" cy="1619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Registros en cuadernos físicos generan retrasos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Pérdida de información y duplicación de datos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Baja trazabilidad de repuestos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Dificultad para localizar piezas rápidamente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Errores humanos en el control de existencias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5726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Nuestra Propuesta de Transformación Digital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24274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863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35912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Eliminación de procesos manuales mediante plataforma digital única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624274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863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Organización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35912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Control estructurado de compra y venta de repuestos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624274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863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359128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Optimización de tiempos y espacios en el taller automotriz</a:t>
            </a:r>
            <a:endParaRPr lang="en-US" sz="18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87AC6EE-721C-49F1-96FB-7657BB1F1740}"/>
              </a:ext>
            </a:extLst>
          </p:cNvPr>
          <p:cNvSpPr/>
          <p:nvPr/>
        </p:nvSpPr>
        <p:spPr>
          <a:xfrm>
            <a:off x="118335" y="7756264"/>
            <a:ext cx="14393732" cy="343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" y="18854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67345"/>
            <a:ext cx="75273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Objetivos del Proyecto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010" y="2018390"/>
            <a:ext cx="7042547" cy="5293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00824" y="4553401"/>
            <a:ext cx="1284350" cy="55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 General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6222128" y="5764494"/>
            <a:ext cx="1910699" cy="55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 de códigos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6222128" y="6400469"/>
            <a:ext cx="1910699" cy="46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Identificación por categorías y modelos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742567" y="5764494"/>
            <a:ext cx="1910698" cy="55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Plataforma sostenible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1742567" y="6400469"/>
            <a:ext cx="1910698" cy="46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Multiplataforma y eficiente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956243" y="2292574"/>
            <a:ext cx="1962908" cy="55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de inventario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3956243" y="2928548"/>
            <a:ext cx="1962908" cy="46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Gestión precisa de repuestos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9473208" y="1730335"/>
            <a:ext cx="4499253" cy="5831800"/>
          </a:xfrm>
          <a:prstGeom prst="roundRect">
            <a:avLst>
              <a:gd name="adj" fmla="val 798"/>
            </a:avLst>
          </a:prstGeom>
          <a:solidFill>
            <a:srgbClr val="0A988B"/>
          </a:solidFill>
          <a:ln/>
        </p:spPr>
      </p:sp>
      <p:sp>
        <p:nvSpPr>
          <p:cNvPr id="13" name="Text 9"/>
          <p:cNvSpPr/>
          <p:nvPr/>
        </p:nvSpPr>
        <p:spPr>
          <a:xfrm>
            <a:off x="9712523" y="217062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 General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9712523" y="2832259"/>
            <a:ext cx="402062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Desarrollar una </a:t>
            </a:r>
            <a:r>
              <a:rPr lang="en-US" sz="1850" dirty="0" err="1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aplicación</a:t>
            </a: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multi </a:t>
            </a:r>
            <a:r>
              <a:rPr lang="en-US" sz="1850" dirty="0" err="1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usuarios</a:t>
            </a: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para gestionar, registrar y controlar repuestos automotrices mediante sistema organizado por categorías, modelos y ubicación física en bodega.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9712523" y="5369719"/>
            <a:ext cx="31172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Impacto Esperado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9712523" y="5960983"/>
            <a:ext cx="4020622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Optimización del inventario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Reducción de pérdidas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Mejora de eficiencia operativa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4999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Objetivos Específicos y Funcionalidades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617000"/>
            <a:ext cx="1458992" cy="14589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95920" y="3617000"/>
            <a:ext cx="236065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 de Inventario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595920" y="4464487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Gestión integral de entrada y salida de artículos con localización precisa de piezas en bodega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776" y="3617000"/>
            <a:ext cx="1458992" cy="14589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3972" y="3617000"/>
            <a:ext cx="236065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 de Códigos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3972" y="4464487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Registro automatizado mediante códigos que acelera procesos y facilita el uso del sistema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828" y="3617000"/>
            <a:ext cx="1458992" cy="14589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432024" y="3617000"/>
            <a:ext cx="236065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Plataforma Sostenible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432024" y="4464487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Sistema de control totalmente funcional y sostenible diseñado específicamente para talleres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4884"/>
            <a:ext cx="119988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Alcance y Capacidades del Sistema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39684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2366367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203787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3872925" y="221742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107519" y="2995255"/>
            <a:ext cx="44879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Registro Técnico Completo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7519" y="349079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Almacenamiento de datos técnicos detallados de cada repuesto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4858" y="239684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</p:sp>
      <p:sp>
        <p:nvSpPr>
          <p:cNvPr id="11" name="Shape 8"/>
          <p:cNvSpPr/>
          <p:nvPr/>
        </p:nvSpPr>
        <p:spPr>
          <a:xfrm>
            <a:off x="7434858" y="2366367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2" name="Shape 9"/>
          <p:cNvSpPr/>
          <p:nvPr/>
        </p:nvSpPr>
        <p:spPr>
          <a:xfrm>
            <a:off x="10254675" y="203787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3" name="Text 10"/>
          <p:cNvSpPr/>
          <p:nvPr/>
        </p:nvSpPr>
        <p:spPr>
          <a:xfrm>
            <a:off x="10470059" y="221742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704653" y="2995255"/>
            <a:ext cx="37345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Organización Espacial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04653" y="349079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Mapeo y reconocimiento del lugar físico de cada componente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512492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</p:sp>
      <p:sp>
        <p:nvSpPr>
          <p:cNvPr id="17" name="Shape 14"/>
          <p:cNvSpPr/>
          <p:nvPr/>
        </p:nvSpPr>
        <p:spPr>
          <a:xfrm>
            <a:off x="837724" y="5094446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8" name="Shape 15"/>
          <p:cNvSpPr/>
          <p:nvPr/>
        </p:nvSpPr>
        <p:spPr>
          <a:xfrm>
            <a:off x="3657540" y="476595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9" name="Text 16"/>
          <p:cNvSpPr/>
          <p:nvPr/>
        </p:nvSpPr>
        <p:spPr>
          <a:xfrm>
            <a:off x="3872925" y="494549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107519" y="5723334"/>
            <a:ext cx="48826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Actualización en Tiempo Real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07519" y="621887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Modificación constante del inventario con cada transacción</a:t>
            </a:r>
            <a:endParaRPr lang="en-US" sz="1850" dirty="0"/>
          </a:p>
        </p:txBody>
      </p:sp>
      <p:sp>
        <p:nvSpPr>
          <p:cNvPr id="22" name="Shape 19"/>
          <p:cNvSpPr/>
          <p:nvPr/>
        </p:nvSpPr>
        <p:spPr>
          <a:xfrm>
            <a:off x="7434858" y="5124926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112836"/>
          </a:solidFill>
          <a:ln/>
        </p:spPr>
      </p:sp>
      <p:sp>
        <p:nvSpPr>
          <p:cNvPr id="23" name="Shape 20"/>
          <p:cNvSpPr/>
          <p:nvPr/>
        </p:nvSpPr>
        <p:spPr>
          <a:xfrm>
            <a:off x="7434858" y="5094446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24" name="Shape 21"/>
          <p:cNvSpPr/>
          <p:nvPr/>
        </p:nvSpPr>
        <p:spPr>
          <a:xfrm>
            <a:off x="10254675" y="476595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25" name="Text 22"/>
          <p:cNvSpPr/>
          <p:nvPr/>
        </p:nvSpPr>
        <p:spPr>
          <a:xfrm>
            <a:off x="10470059" y="494549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50" dirty="0"/>
          </a:p>
        </p:txBody>
      </p:sp>
      <p:sp>
        <p:nvSpPr>
          <p:cNvPr id="26" name="Text 23"/>
          <p:cNvSpPr/>
          <p:nvPr/>
        </p:nvSpPr>
        <p:spPr>
          <a:xfrm>
            <a:off x="7704653" y="5723334"/>
            <a:ext cx="29677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Búsqueda Rápida</a:t>
            </a:r>
            <a:endParaRPr lang="en-US" sz="2200" dirty="0"/>
          </a:p>
        </p:txBody>
      </p:sp>
      <p:sp>
        <p:nvSpPr>
          <p:cNvPr id="27" name="Text 24"/>
          <p:cNvSpPr/>
          <p:nvPr/>
        </p:nvSpPr>
        <p:spPr>
          <a:xfrm>
            <a:off x="7704653" y="621887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Localización instantánea de repuestos mediante sistema de búsqueda optimizado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025" y="842963"/>
            <a:ext cx="11807666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Marco Metodológico: Enfoque 5W+2H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74025" y="2029658"/>
            <a:ext cx="3033474" cy="1992511"/>
          </a:xfrm>
          <a:prstGeom prst="roundRect">
            <a:avLst>
              <a:gd name="adj" fmla="val 1665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95124" y="2250758"/>
            <a:ext cx="259127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¿Qué?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5124" y="2780228"/>
            <a:ext cx="2591276" cy="68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Aplicación multiplataforma para gestión de inventario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011811" y="2029658"/>
            <a:ext cx="3033593" cy="1992511"/>
          </a:xfrm>
          <a:prstGeom prst="roundRect">
            <a:avLst>
              <a:gd name="adj" fmla="val 1665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232910" y="2250758"/>
            <a:ext cx="259139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¿Quién?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232910" y="2780228"/>
            <a:ext cx="2591395" cy="1020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Darwin Tapia, Alex Chuquimarca, Ederson Gualoto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4025" y="4226481"/>
            <a:ext cx="6271379" cy="1311950"/>
          </a:xfrm>
          <a:prstGeom prst="roundRect">
            <a:avLst>
              <a:gd name="adj" fmla="val 2529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95124" y="4447580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¿Cuándo?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5124" y="4977051"/>
            <a:ext cx="58291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26/11/2025 hasta 02/02/2026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92616" y="2029658"/>
            <a:ext cx="3033474" cy="2053471"/>
          </a:xfrm>
          <a:prstGeom prst="roundRect">
            <a:avLst>
              <a:gd name="adj" fmla="val 1615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44195" y="2281238"/>
            <a:ext cx="253031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¿Por qué?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844195" y="2810708"/>
            <a:ext cx="2530316" cy="1020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Solucionar problemas de organización y pérdida de información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830401" y="2029658"/>
            <a:ext cx="3033593" cy="2053471"/>
          </a:xfrm>
          <a:prstGeom prst="roundRect">
            <a:avLst>
              <a:gd name="adj" fmla="val 1615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081980" y="2281238"/>
            <a:ext cx="25304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¿Cómo?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1081980" y="2810708"/>
            <a:ext cx="2530435" cy="1020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Fases de análisis, diseño, desarrollo, pruebas e implementación</a:t>
            </a:r>
            <a:endParaRPr lang="en-US" sz="170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997" y="4522827"/>
            <a:ext cx="3980617" cy="26537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29245" y="1079540"/>
            <a:ext cx="7062549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Viabilidad y Recursos del Proyecto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529245" y="1739860"/>
            <a:ext cx="2080855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Equipo Humano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9245" y="2102048"/>
            <a:ext cx="294680" cy="294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29245" y="2510076"/>
            <a:ext cx="1906667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Tutora Académica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529245" y="2817495"/>
            <a:ext cx="4606171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Ing. Jenny Alexandra Ruiz Robalino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9245" y="3126169"/>
            <a:ext cx="294680" cy="294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529245" y="3534196"/>
            <a:ext cx="184356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Tutor Empresarial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2529245" y="3841616"/>
            <a:ext cx="4606171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Andrés Vásquez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9245" y="4213567"/>
            <a:ext cx="294680" cy="2946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529245" y="4558317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Estudiantes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2529245" y="4865736"/>
            <a:ext cx="4606171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Equipo de desarrollo de 3 integrantes</a:t>
            </a:r>
            <a:endParaRPr lang="en-US" sz="1150" dirty="0"/>
          </a:p>
        </p:txBody>
      </p:sp>
      <p:sp>
        <p:nvSpPr>
          <p:cNvPr id="14" name="Shape 8"/>
          <p:cNvSpPr/>
          <p:nvPr/>
        </p:nvSpPr>
        <p:spPr>
          <a:xfrm>
            <a:off x="2529245" y="5231912"/>
            <a:ext cx="4606171" cy="25956"/>
          </a:xfrm>
          <a:prstGeom prst="rect">
            <a:avLst/>
          </a:prstGeom>
          <a:solidFill>
            <a:srgbClr val="CAD6DE">
              <a:alpha val="50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2529245" y="5359846"/>
            <a:ext cx="2243733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Presupuesto Total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2529245" y="5795614"/>
            <a:ext cx="4606171" cy="486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$430</a:t>
            </a:r>
            <a:endParaRPr lang="en-US" sz="3800" dirty="0"/>
          </a:p>
        </p:txBody>
      </p:sp>
      <p:sp>
        <p:nvSpPr>
          <p:cNvPr id="17" name="Text 11"/>
          <p:cNvSpPr/>
          <p:nvPr/>
        </p:nvSpPr>
        <p:spPr>
          <a:xfrm>
            <a:off x="3965257" y="6423550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Inversión Total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2529245" y="6730969"/>
            <a:ext cx="4606171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Incluye hardware y software necesario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7502604" y="1739860"/>
            <a:ext cx="2966799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Requisitos Tecnológicos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7502604" y="2102048"/>
            <a:ext cx="4606171" cy="1175028"/>
          </a:xfrm>
          <a:prstGeom prst="roundRect">
            <a:avLst>
              <a:gd name="adj" fmla="val 1882"/>
            </a:avLst>
          </a:prstGeom>
          <a:solidFill>
            <a:srgbClr val="05484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9885" y="2245519"/>
            <a:ext cx="216694" cy="17335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013859" y="2229564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Hardware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8013859" y="2536984"/>
            <a:ext cx="3947636" cy="57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RAM: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4-8 GB (disponibilidad alta)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Almacenamiento: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80-100 GB (disponibilidad alta)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Equipo: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Laptop LENOVO R3 5500U</a:t>
            </a:r>
            <a:endParaRPr lang="en-US" sz="1150" dirty="0"/>
          </a:p>
        </p:txBody>
      </p:sp>
      <p:sp>
        <p:nvSpPr>
          <p:cNvPr id="24" name="Shape 17"/>
          <p:cNvSpPr/>
          <p:nvPr/>
        </p:nvSpPr>
        <p:spPr>
          <a:xfrm>
            <a:off x="7502604" y="3315836"/>
            <a:ext cx="4606171" cy="1175028"/>
          </a:xfrm>
          <a:prstGeom prst="roundRect">
            <a:avLst>
              <a:gd name="adj" fmla="val 1882"/>
            </a:avLst>
          </a:prstGeom>
          <a:solidFill>
            <a:srgbClr val="054842"/>
          </a:solidFill>
          <a:ln/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9885" y="3459306"/>
            <a:ext cx="216694" cy="17335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8013859" y="3443352"/>
            <a:ext cx="173402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</a:t>
            </a:r>
            <a:endParaRPr lang="en-US" sz="1350" dirty="0"/>
          </a:p>
        </p:txBody>
      </p:sp>
      <p:sp>
        <p:nvSpPr>
          <p:cNvPr id="27" name="Text 19"/>
          <p:cNvSpPr/>
          <p:nvPr/>
        </p:nvSpPr>
        <p:spPr>
          <a:xfrm>
            <a:off x="8013859" y="3750771"/>
            <a:ext cx="3947636" cy="57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Windows 10/11 recomendado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Visual Studio Code con conexión FTP</a:t>
            </a:r>
            <a:endParaRPr lang="en-US" sz="115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Herramienta:</a:t>
            </a:r>
            <a:r>
              <a:rPr lang="en-US" sz="11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CodeBlocks (gratuito)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14588" y="1269206"/>
            <a:ext cx="8413909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Planificación Detallada del Cronograma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2414588" y="1855708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429828" y="1870948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6" name="Text 3"/>
          <p:cNvSpPr/>
          <p:nvPr/>
        </p:nvSpPr>
        <p:spPr>
          <a:xfrm>
            <a:off x="4727853" y="1955840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580680" y="2418755"/>
            <a:ext cx="1775460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Introducción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580680" y="2697599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26/11/2025 - 26/12/2025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7362706" y="1855708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77946" y="1870948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675971" y="1955840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28798" y="2418755"/>
            <a:ext cx="298346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Modificación Base de Datos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28798" y="2697599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28/11/2025 - 28/12/2025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2414588" y="3155632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2429828" y="3170873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16" name="Text 13"/>
          <p:cNvSpPr/>
          <p:nvPr/>
        </p:nvSpPr>
        <p:spPr>
          <a:xfrm>
            <a:off x="4727853" y="3255764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580680" y="3718679"/>
            <a:ext cx="2308027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Capacitación General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2580680" y="3997523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01/12/2025 - 01/12/2025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7362706" y="3155632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377946" y="3170873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21" name="Text 18"/>
          <p:cNvSpPr/>
          <p:nvPr/>
        </p:nvSpPr>
        <p:spPr>
          <a:xfrm>
            <a:off x="9675971" y="3255764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28798" y="3718679"/>
            <a:ext cx="337958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Documentación (primer avance)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7528798" y="3997523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10/12/2025 - 10/12/2025</a:t>
            </a:r>
            <a:endParaRPr lang="en-US" sz="1150" dirty="0"/>
          </a:p>
        </p:txBody>
      </p:sp>
      <p:sp>
        <p:nvSpPr>
          <p:cNvPr id="24" name="Shape 21"/>
          <p:cNvSpPr/>
          <p:nvPr/>
        </p:nvSpPr>
        <p:spPr>
          <a:xfrm>
            <a:off x="2414588" y="4455557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2429828" y="4470797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26" name="Text 23"/>
          <p:cNvSpPr/>
          <p:nvPr/>
        </p:nvSpPr>
        <p:spPr>
          <a:xfrm>
            <a:off x="4727853" y="4555688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2580680" y="5018603"/>
            <a:ext cx="449079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Documentación (corrección con feedback)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2580680" y="5297448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16/1/2026 - 16/1/2026</a:t>
            </a:r>
            <a:endParaRPr lang="en-US" sz="1150" dirty="0"/>
          </a:p>
        </p:txBody>
      </p:sp>
      <p:sp>
        <p:nvSpPr>
          <p:cNvPr id="29" name="Shape 26"/>
          <p:cNvSpPr/>
          <p:nvPr/>
        </p:nvSpPr>
        <p:spPr>
          <a:xfrm>
            <a:off x="7362706" y="4455557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7377946" y="4470797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31" name="Text 28"/>
          <p:cNvSpPr/>
          <p:nvPr/>
        </p:nvSpPr>
        <p:spPr>
          <a:xfrm>
            <a:off x="9675971" y="4555688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750" dirty="0"/>
          </a:p>
        </p:txBody>
      </p:sp>
      <p:sp>
        <p:nvSpPr>
          <p:cNvPr id="32" name="Text 29"/>
          <p:cNvSpPr/>
          <p:nvPr/>
        </p:nvSpPr>
        <p:spPr>
          <a:xfrm>
            <a:off x="7528798" y="5018603"/>
            <a:ext cx="236434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 de Documentación</a:t>
            </a:r>
            <a:endParaRPr lang="en-US" sz="1350" dirty="0"/>
          </a:p>
        </p:txBody>
      </p:sp>
      <p:sp>
        <p:nvSpPr>
          <p:cNvPr id="33" name="Text 30"/>
          <p:cNvSpPr/>
          <p:nvPr/>
        </p:nvSpPr>
        <p:spPr>
          <a:xfrm>
            <a:off x="7528798" y="5297448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18/01/2026 - 18/01/2026</a:t>
            </a:r>
            <a:endParaRPr lang="en-US" sz="1150" dirty="0"/>
          </a:p>
        </p:txBody>
      </p:sp>
      <p:sp>
        <p:nvSpPr>
          <p:cNvPr id="34" name="Shape 31"/>
          <p:cNvSpPr/>
          <p:nvPr/>
        </p:nvSpPr>
        <p:spPr>
          <a:xfrm>
            <a:off x="2414588" y="5755481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2429828" y="5770721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36" name="Text 33"/>
          <p:cNvSpPr/>
          <p:nvPr/>
        </p:nvSpPr>
        <p:spPr>
          <a:xfrm>
            <a:off x="4727853" y="585561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</a:t>
            </a:r>
            <a:endParaRPr lang="en-US" sz="1750" dirty="0"/>
          </a:p>
        </p:txBody>
      </p:sp>
      <p:sp>
        <p:nvSpPr>
          <p:cNvPr id="37" name="Text 34"/>
          <p:cNvSpPr/>
          <p:nvPr/>
        </p:nvSpPr>
        <p:spPr>
          <a:xfrm>
            <a:off x="2580680" y="6318528"/>
            <a:ext cx="395192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Presentación de resultados a discutir</a:t>
            </a:r>
            <a:endParaRPr lang="en-US" sz="1350" dirty="0"/>
          </a:p>
        </p:txBody>
      </p:sp>
      <p:sp>
        <p:nvSpPr>
          <p:cNvPr id="38" name="Text 35"/>
          <p:cNvSpPr/>
          <p:nvPr/>
        </p:nvSpPr>
        <p:spPr>
          <a:xfrm>
            <a:off x="2580680" y="6597372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02/02/2026 - 02/02/2026</a:t>
            </a:r>
            <a:endParaRPr lang="en-US" sz="1150" dirty="0"/>
          </a:p>
        </p:txBody>
      </p:sp>
      <p:sp>
        <p:nvSpPr>
          <p:cNvPr id="39" name="Shape 36"/>
          <p:cNvSpPr/>
          <p:nvPr/>
        </p:nvSpPr>
        <p:spPr>
          <a:xfrm>
            <a:off x="7362706" y="5755481"/>
            <a:ext cx="4852987" cy="1204793"/>
          </a:xfrm>
          <a:prstGeom prst="roundRect">
            <a:avLst>
              <a:gd name="adj" fmla="val 1879"/>
            </a:avLst>
          </a:prstGeom>
          <a:solidFill>
            <a:srgbClr val="112836"/>
          </a:solidFill>
          <a:ln w="15240">
            <a:solidFill>
              <a:srgbClr val="49606E"/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>
            <a:off x="7377946" y="5770721"/>
            <a:ext cx="4822508" cy="452676"/>
          </a:xfrm>
          <a:prstGeom prst="roundRect">
            <a:avLst>
              <a:gd name="adj" fmla="val 961"/>
            </a:avLst>
          </a:prstGeom>
          <a:solidFill>
            <a:srgbClr val="304755"/>
          </a:solidFill>
          <a:ln/>
        </p:spPr>
      </p:sp>
      <p:sp>
        <p:nvSpPr>
          <p:cNvPr id="41" name="Text 38"/>
          <p:cNvSpPr/>
          <p:nvPr/>
        </p:nvSpPr>
        <p:spPr>
          <a:xfrm>
            <a:off x="9675971" y="585561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</a:t>
            </a:r>
            <a:endParaRPr lang="en-US" sz="1750" dirty="0"/>
          </a:p>
        </p:txBody>
      </p:sp>
      <p:sp>
        <p:nvSpPr>
          <p:cNvPr id="42" name="Text 39"/>
          <p:cNvSpPr/>
          <p:nvPr/>
        </p:nvSpPr>
        <p:spPr>
          <a:xfrm>
            <a:off x="7528798" y="6318528"/>
            <a:ext cx="232040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 de la precentacion</a:t>
            </a:r>
            <a:endParaRPr lang="en-US" sz="1350" dirty="0"/>
          </a:p>
        </p:txBody>
      </p:sp>
      <p:sp>
        <p:nvSpPr>
          <p:cNvPr id="43" name="Text 40"/>
          <p:cNvSpPr/>
          <p:nvPr/>
        </p:nvSpPr>
        <p:spPr>
          <a:xfrm>
            <a:off x="7528798" y="6597372"/>
            <a:ext cx="4520803" cy="196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02/02/2026 - 02/02/2026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562</Words>
  <Application>Microsoft Office PowerPoint</Application>
  <PresentationFormat>Personalizado</PresentationFormat>
  <Paragraphs>129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Cabin</vt:lpstr>
      <vt:lpstr>Unbounded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PC-PR</cp:lastModifiedBy>
  <cp:revision>3</cp:revision>
  <dcterms:created xsi:type="dcterms:W3CDTF">2026-02-02T04:21:06Z</dcterms:created>
  <dcterms:modified xsi:type="dcterms:W3CDTF">2026-02-04T13:44:07Z</dcterms:modified>
</cp:coreProperties>
</file>